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7" r:id="rId4"/>
    <p:sldId id="263" r:id="rId5"/>
    <p:sldId id="266" r:id="rId6"/>
    <p:sldId id="258" r:id="rId7"/>
    <p:sldId id="268"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83" autoAdjust="0"/>
    <p:restoredTop sz="94660"/>
  </p:normalViewPr>
  <p:slideViewPr>
    <p:cSldViewPr snapToGrid="0">
      <p:cViewPr varScale="1">
        <p:scale>
          <a:sx n="68" d="100"/>
          <a:sy n="68" d="100"/>
        </p:scale>
        <p:origin x="248" y="1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5/4/25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5/4/25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5/4/25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5/4/25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5/4/25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5/4/25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5/4/25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hyperlink" Target="FIAL_FINAL_RED_ROBO%5b1%5d.docx" TargetMode="Externa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CMPE 483</a:t>
            </a:r>
            <a:br>
              <a:rPr lang="en-US" dirty="0"/>
            </a:br>
            <a:r>
              <a:rPr lang="en-US" dirty="0"/>
              <a:t>Movements Activity</a:t>
            </a:r>
          </a:p>
        </p:txBody>
      </p:sp>
      <p:sp>
        <p:nvSpPr>
          <p:cNvPr id="3" name="Subtitle 2"/>
          <p:cNvSpPr>
            <a:spLocks noGrp="1"/>
          </p:cNvSpPr>
          <p:nvPr>
            <p:ph type="subTitle" idx="1"/>
          </p:nvPr>
        </p:nvSpPr>
        <p:spPr>
          <a:xfrm>
            <a:off x="1876424" y="3602038"/>
            <a:ext cx="8791575" cy="2581048"/>
          </a:xfrm>
        </p:spPr>
        <p:txBody>
          <a:bodyPr>
            <a:normAutofit fontScale="92500" lnSpcReduction="20000"/>
          </a:bodyPr>
          <a:lstStyle/>
          <a:p>
            <a:r>
              <a:rPr lang="en-US" dirty="0"/>
              <a:t>Section: CMPE483-L01</a:t>
            </a:r>
          </a:p>
          <a:p>
            <a:r>
              <a:rPr lang="en-US" dirty="0"/>
              <a:t>Group members:</a:t>
            </a:r>
          </a:p>
          <a:p>
            <a:r>
              <a:rPr lang="en-US" dirty="0"/>
              <a:t>1. Munif al-Housani 201605496</a:t>
            </a:r>
          </a:p>
          <a:p>
            <a:r>
              <a:rPr lang="en-US" dirty="0"/>
              <a:t>2. </a:t>
            </a:r>
            <a:r>
              <a:rPr lang="en-US" dirty="0" err="1"/>
              <a:t>Zabin</a:t>
            </a:r>
            <a:r>
              <a:rPr lang="en-US" dirty="0"/>
              <a:t> </a:t>
            </a:r>
            <a:r>
              <a:rPr lang="en-US" dirty="0" err="1"/>
              <a:t>Al-Dosari</a:t>
            </a:r>
            <a:r>
              <a:rPr lang="ar-SA" dirty="0"/>
              <a:t> </a:t>
            </a:r>
            <a:r>
              <a:rPr lang="en-US" dirty="0"/>
              <a:t> 202009034</a:t>
            </a:r>
          </a:p>
          <a:p>
            <a:r>
              <a:rPr lang="en-US" dirty="0"/>
              <a:t>3. AbdElaziz </a:t>
            </a:r>
            <a:r>
              <a:rPr lang="en-US" dirty="0" err="1"/>
              <a:t>Shehata</a:t>
            </a:r>
            <a:r>
              <a:rPr lang="en-US"/>
              <a:t> 202107370 </a:t>
            </a:r>
            <a:endParaRPr lang="en-US" dirty="0"/>
          </a:p>
          <a:p>
            <a:r>
              <a:rPr lang="en-US" dirty="0"/>
              <a:t>4. Sultan </a:t>
            </a:r>
            <a:r>
              <a:rPr lang="en-US" dirty="0" err="1"/>
              <a:t>al-harami</a:t>
            </a:r>
            <a:r>
              <a:rPr lang="en-US" dirty="0"/>
              <a:t> 202103147</a:t>
            </a:r>
          </a:p>
          <a:p>
            <a:endParaRPr lang="en-US" dirty="0"/>
          </a:p>
          <a:p>
            <a:endParaRPr lang="en-US" dirty="0"/>
          </a:p>
        </p:txBody>
      </p:sp>
    </p:spTree>
    <p:extLst>
      <p:ext uri="{BB962C8B-B14F-4D97-AF65-F5344CB8AC3E}">
        <p14:creationId xmlns:p14="http://schemas.microsoft.com/office/powerpoint/2010/main" val="912358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Code Logic</a:t>
            </a:r>
          </a:p>
        </p:txBody>
      </p:sp>
      <p:sp>
        <p:nvSpPr>
          <p:cNvPr id="3" name="Content Placeholder 2"/>
          <p:cNvSpPr>
            <a:spLocks noGrp="1"/>
          </p:cNvSpPr>
          <p:nvPr>
            <p:ph idx="1"/>
          </p:nvPr>
        </p:nvSpPr>
        <p:spPr>
          <a:xfrm>
            <a:off x="935568" y="2249487"/>
            <a:ext cx="10111844" cy="3541714"/>
          </a:xfrm>
        </p:spPr>
        <p:txBody>
          <a:bodyPr>
            <a:normAutofit/>
          </a:bodyPr>
          <a:lstStyle/>
          <a:p>
            <a:pPr>
              <a:buNone/>
            </a:pPr>
            <a:r>
              <a:rPr lang="en-QA" sz="1800" dirty="0">
                <a:effectLst/>
                <a:latin typeface="Times New Roman" panose="02020603050405020304" pitchFamily="18" charset="0"/>
                <a:ea typeface="Times New Roman" panose="02020603050405020304" pitchFamily="18" charset="0"/>
              </a:rPr>
              <a:t>To begin with, the robot turns on its camera and waits for two seconds so the camera can warm up. Then, the robot enters a loop where it keeps repeating the same steps over and over. First, it captures a picture using the camera. The picture is converted into HSV color format, which separates each pixel into hue, saturation, and value. This format is better than regular RGB for detecting specific colors especially under different lighting conditions.</a:t>
            </a:r>
          </a:p>
          <a:p>
            <a:pPr>
              <a:buNone/>
            </a:pPr>
            <a:r>
              <a:rPr lang="en-QA" sz="1800" dirty="0">
                <a:effectLst/>
                <a:latin typeface="Times New Roman" panose="02020603050405020304" pitchFamily="18" charset="0"/>
                <a:ea typeface="Times New Roman" panose="02020603050405020304" pitchFamily="18" charset="0"/>
              </a:rPr>
              <a:t>Instead of using the full image, the robot focuses only on a cropped area near the bottom, where the line is expected to appear. Then it applies a color thresholding filter using the HSV image. It checks if each pixel falls within a certain HSV range (for example, low brightness for black). An image made of only black and white pixels, where white represents the parts of the image that match the color we want (like the black line), and black is everything else.</a:t>
            </a:r>
          </a:p>
        </p:txBody>
      </p:sp>
    </p:spTree>
    <p:extLst>
      <p:ext uri="{BB962C8B-B14F-4D97-AF65-F5344CB8AC3E}">
        <p14:creationId xmlns:p14="http://schemas.microsoft.com/office/powerpoint/2010/main" val="297930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E7797-5239-EC5A-3AB0-720E08A6083B}"/>
              </a:ext>
            </a:extLst>
          </p:cNvPr>
          <p:cNvSpPr>
            <a:spLocks noGrp="1"/>
          </p:cNvSpPr>
          <p:nvPr>
            <p:ph type="title"/>
          </p:nvPr>
        </p:nvSpPr>
        <p:spPr>
          <a:xfrm>
            <a:off x="1141413" y="618518"/>
            <a:ext cx="9905998" cy="626082"/>
          </a:xfrm>
        </p:spPr>
        <p:txBody>
          <a:bodyPr/>
          <a:lstStyle/>
          <a:p>
            <a:r>
              <a:rPr lang="en-US" dirty="0"/>
              <a:t>C</a:t>
            </a:r>
            <a:r>
              <a:rPr lang="en-QA" dirty="0"/>
              <a:t>ont.</a:t>
            </a:r>
          </a:p>
        </p:txBody>
      </p:sp>
      <p:sp>
        <p:nvSpPr>
          <p:cNvPr id="3" name="Content Placeholder 2">
            <a:extLst>
              <a:ext uri="{FF2B5EF4-FFF2-40B4-BE49-F238E27FC236}">
                <a16:creationId xmlns:a16="http://schemas.microsoft.com/office/drawing/2014/main" id="{6ADB0F40-D33A-FD61-F59E-B8C4F8E591BA}"/>
              </a:ext>
            </a:extLst>
          </p:cNvPr>
          <p:cNvSpPr>
            <a:spLocks noGrp="1"/>
          </p:cNvSpPr>
          <p:nvPr>
            <p:ph idx="1"/>
          </p:nvPr>
        </p:nvSpPr>
        <p:spPr>
          <a:xfrm>
            <a:off x="1141412" y="1409700"/>
            <a:ext cx="9905999" cy="4940300"/>
          </a:xfrm>
        </p:spPr>
        <p:txBody>
          <a:bodyPr>
            <a:normAutofit fontScale="85000" lnSpcReduction="20000"/>
          </a:bodyPr>
          <a:lstStyle/>
          <a:p>
            <a:pPr>
              <a:buNone/>
            </a:pPr>
            <a:r>
              <a:rPr lang="en-QA" sz="2400" dirty="0">
                <a:effectLst/>
                <a:latin typeface="Times New Roman" panose="02020603050405020304" pitchFamily="18" charset="0"/>
                <a:ea typeface="Times New Roman" panose="02020603050405020304" pitchFamily="18" charset="0"/>
              </a:rPr>
              <a:t>Next, it uses morphological filters: erosion is applied first to remove small white noise dots, and then dilation is applied to thicken the actual line. This makes the line clearer and easier for the robot to detect. Then the robot looks for shapes (called contours). If it finds any, it picks the biggest one and calculates its center point. By comparing this point to the center of the camera’s view, the robot measures how far it has drifted from the line. This value is called the error.</a:t>
            </a:r>
          </a:p>
          <a:p>
            <a:pPr>
              <a:buNone/>
            </a:pPr>
            <a:r>
              <a:rPr lang="en-QA" sz="2400" dirty="0">
                <a:effectLst/>
                <a:latin typeface="Times New Roman" panose="02020603050405020304" pitchFamily="18" charset="0"/>
                <a:ea typeface="Times New Roman" panose="02020603050405020304" pitchFamily="18" charset="0"/>
              </a:rPr>
              <a:t>The robot then uses a PID controller to correct its movement. The controller checks how big the error is now and how fast it’s changing. Based on this, it slightly adjusts the motor speeds making one wheel go faster and the other slower so the robot gently turns back toward the center of the line. If the robot doesn’t see any line at all, it slowly spins in place to search for it again.</a:t>
            </a:r>
          </a:p>
          <a:p>
            <a:pPr marL="0" indent="0">
              <a:buNone/>
            </a:pPr>
            <a:r>
              <a:rPr lang="en-QA" sz="2400" dirty="0">
                <a:effectLst/>
                <a:latin typeface="Times New Roman" panose="02020603050405020304" pitchFamily="18" charset="0"/>
                <a:ea typeface="Times New Roman" panose="02020603050405020304" pitchFamily="18" charset="0"/>
              </a:rPr>
              <a:t>Meanwhile, a live video window shows what the robot sees, including the detected line, the calculated error, and any steering corrections. You can press “P” to pause the motors or “Q” to stop the program completely.</a:t>
            </a:r>
          </a:p>
          <a:p>
            <a:endParaRPr lang="en-QA" dirty="0"/>
          </a:p>
        </p:txBody>
      </p:sp>
    </p:spTree>
    <p:extLst>
      <p:ext uri="{BB962C8B-B14F-4D97-AF65-F5344CB8AC3E}">
        <p14:creationId xmlns:p14="http://schemas.microsoft.com/office/powerpoint/2010/main" val="4261504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45916" y="113421"/>
            <a:ext cx="9905998" cy="1478570"/>
          </a:xfrm>
        </p:spPr>
        <p:txBody>
          <a:bodyPr/>
          <a:lstStyle/>
          <a:p>
            <a:pPr algn="ctr"/>
            <a:r>
              <a:rPr lang="en-US" dirty="0"/>
              <a:t>Code</a:t>
            </a:r>
          </a:p>
        </p:txBody>
      </p:sp>
      <p:sp>
        <p:nvSpPr>
          <p:cNvPr id="2" name="TextBox 1">
            <a:extLst>
              <a:ext uri="{FF2B5EF4-FFF2-40B4-BE49-F238E27FC236}">
                <a16:creationId xmlns:a16="http://schemas.microsoft.com/office/drawing/2014/main" id="{3288463E-44A2-4B19-8B77-59AE40E62CF9}"/>
              </a:ext>
            </a:extLst>
          </p:cNvPr>
          <p:cNvSpPr txBox="1"/>
          <p:nvPr/>
        </p:nvSpPr>
        <p:spPr>
          <a:xfrm>
            <a:off x="2188633" y="1684867"/>
            <a:ext cx="184731" cy="369332"/>
          </a:xfrm>
          <a:prstGeom prst="rect">
            <a:avLst/>
          </a:prstGeom>
          <a:noFill/>
        </p:spPr>
        <p:txBody>
          <a:bodyPr wrap="none" rtlCol="0">
            <a:spAutoFit/>
          </a:bodyPr>
          <a:lstStyle/>
          <a:p>
            <a:endParaRPr lang="en-US" dirty="0"/>
          </a:p>
        </p:txBody>
      </p:sp>
      <p:pic>
        <p:nvPicPr>
          <p:cNvPr id="5" name="Picture 4">
            <a:extLst>
              <a:ext uri="{FF2B5EF4-FFF2-40B4-BE49-F238E27FC236}">
                <a16:creationId xmlns:a16="http://schemas.microsoft.com/office/drawing/2014/main" id="{AF564E35-62C6-6B12-AA37-2094D7F05D84}"/>
              </a:ext>
            </a:extLst>
          </p:cNvPr>
          <p:cNvPicPr>
            <a:picLocks noChangeAspect="1"/>
          </p:cNvPicPr>
          <p:nvPr/>
        </p:nvPicPr>
        <p:blipFill>
          <a:blip r:embed="rId2"/>
          <a:stretch>
            <a:fillRect/>
          </a:stretch>
        </p:blipFill>
        <p:spPr>
          <a:xfrm>
            <a:off x="1188720" y="1559687"/>
            <a:ext cx="4381459" cy="4272578"/>
          </a:xfrm>
          <a:prstGeom prst="rect">
            <a:avLst/>
          </a:prstGeom>
        </p:spPr>
      </p:pic>
      <p:pic>
        <p:nvPicPr>
          <p:cNvPr id="7" name="Picture 6">
            <a:extLst>
              <a:ext uri="{FF2B5EF4-FFF2-40B4-BE49-F238E27FC236}">
                <a16:creationId xmlns:a16="http://schemas.microsoft.com/office/drawing/2014/main" id="{33899F3D-577F-E557-677B-8CE6B5B54851}"/>
              </a:ext>
            </a:extLst>
          </p:cNvPr>
          <p:cNvPicPr>
            <a:picLocks noChangeAspect="1"/>
          </p:cNvPicPr>
          <p:nvPr/>
        </p:nvPicPr>
        <p:blipFill>
          <a:blip r:embed="rId3"/>
          <a:stretch>
            <a:fillRect/>
          </a:stretch>
        </p:blipFill>
        <p:spPr>
          <a:xfrm>
            <a:off x="6198915" y="1455796"/>
            <a:ext cx="4841348" cy="4512664"/>
          </a:xfrm>
          <a:prstGeom prst="rect">
            <a:avLst/>
          </a:prstGeom>
        </p:spPr>
      </p:pic>
    </p:spTree>
    <p:extLst>
      <p:ext uri="{BB962C8B-B14F-4D97-AF65-F5344CB8AC3E}">
        <p14:creationId xmlns:p14="http://schemas.microsoft.com/office/powerpoint/2010/main" val="4207846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DF68E-D0D0-95DF-5C18-4664855DB42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76CDA9F-D986-80D7-C0DC-93BB0DE0CA76}"/>
              </a:ext>
            </a:extLst>
          </p:cNvPr>
          <p:cNvSpPr>
            <a:spLocks noGrp="1"/>
          </p:cNvSpPr>
          <p:nvPr>
            <p:ph type="title"/>
          </p:nvPr>
        </p:nvSpPr>
        <p:spPr>
          <a:xfrm>
            <a:off x="1245916" y="113421"/>
            <a:ext cx="9905998" cy="1478570"/>
          </a:xfrm>
        </p:spPr>
        <p:txBody>
          <a:bodyPr/>
          <a:lstStyle/>
          <a:p>
            <a:pPr algn="ctr"/>
            <a:r>
              <a:rPr lang="en-US" dirty="0"/>
              <a:t>Code</a:t>
            </a:r>
          </a:p>
        </p:txBody>
      </p:sp>
      <p:sp>
        <p:nvSpPr>
          <p:cNvPr id="2" name="TextBox 1">
            <a:extLst>
              <a:ext uri="{FF2B5EF4-FFF2-40B4-BE49-F238E27FC236}">
                <a16:creationId xmlns:a16="http://schemas.microsoft.com/office/drawing/2014/main" id="{086040AF-F610-0FFF-0D07-9EC09ED3FA4C}"/>
              </a:ext>
            </a:extLst>
          </p:cNvPr>
          <p:cNvSpPr txBox="1"/>
          <p:nvPr/>
        </p:nvSpPr>
        <p:spPr>
          <a:xfrm>
            <a:off x="2188633" y="1684867"/>
            <a:ext cx="184731" cy="369332"/>
          </a:xfrm>
          <a:prstGeom prst="rect">
            <a:avLst/>
          </a:prstGeom>
          <a:noFill/>
        </p:spPr>
        <p:txBody>
          <a:bodyPr wrap="none" rtlCol="0">
            <a:spAutoFit/>
          </a:bodyPr>
          <a:lstStyle/>
          <a:p>
            <a:endParaRPr lang="en-US" dirty="0"/>
          </a:p>
        </p:txBody>
      </p:sp>
      <p:pic>
        <p:nvPicPr>
          <p:cNvPr id="6" name="Picture 5">
            <a:extLst>
              <a:ext uri="{FF2B5EF4-FFF2-40B4-BE49-F238E27FC236}">
                <a16:creationId xmlns:a16="http://schemas.microsoft.com/office/drawing/2014/main" id="{B2EB36BC-7A02-D817-2AF0-E5493011A186}"/>
              </a:ext>
            </a:extLst>
          </p:cNvPr>
          <p:cNvPicPr>
            <a:picLocks noChangeAspect="1"/>
          </p:cNvPicPr>
          <p:nvPr/>
        </p:nvPicPr>
        <p:blipFill>
          <a:blip r:embed="rId2"/>
          <a:stretch>
            <a:fillRect/>
          </a:stretch>
        </p:blipFill>
        <p:spPr>
          <a:xfrm>
            <a:off x="536480" y="1282863"/>
            <a:ext cx="5253729" cy="4752150"/>
          </a:xfrm>
          <a:prstGeom prst="rect">
            <a:avLst/>
          </a:prstGeom>
        </p:spPr>
      </p:pic>
      <p:pic>
        <p:nvPicPr>
          <p:cNvPr id="9" name="Picture 8">
            <a:extLst>
              <a:ext uri="{FF2B5EF4-FFF2-40B4-BE49-F238E27FC236}">
                <a16:creationId xmlns:a16="http://schemas.microsoft.com/office/drawing/2014/main" id="{C31BCB36-2E63-3DD3-AF2F-FF4AEBD6D0D2}"/>
              </a:ext>
            </a:extLst>
          </p:cNvPr>
          <p:cNvPicPr>
            <a:picLocks noChangeAspect="1"/>
          </p:cNvPicPr>
          <p:nvPr/>
        </p:nvPicPr>
        <p:blipFill>
          <a:blip r:embed="rId3"/>
          <a:stretch>
            <a:fillRect/>
          </a:stretch>
        </p:blipFill>
        <p:spPr>
          <a:xfrm>
            <a:off x="6049433" y="1282863"/>
            <a:ext cx="5559520" cy="4133895"/>
          </a:xfrm>
          <a:prstGeom prst="rect">
            <a:avLst/>
          </a:prstGeom>
        </p:spPr>
      </p:pic>
      <p:pic>
        <p:nvPicPr>
          <p:cNvPr id="1026" name="Picture 2">
            <a:hlinkClick r:id="rId4" action="ppaction://hlinkfile"/>
            <a:extLst>
              <a:ext uri="{FF2B5EF4-FFF2-40B4-BE49-F238E27FC236}">
                <a16:creationId xmlns:a16="http://schemas.microsoft.com/office/drawing/2014/main" id="{09E15678-DE30-F266-DFC4-92E3B13A924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19459" y="5719234"/>
            <a:ext cx="745462" cy="745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019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t>Video</a:t>
            </a:r>
          </a:p>
        </p:txBody>
      </p:sp>
      <p:pic>
        <p:nvPicPr>
          <p:cNvPr id="2" name="WhatsApp Video 2025-05-03 at 16.37.04_9d87732a">
            <a:hlinkClick r:id="" action="ppaction://media"/>
            <a:extLst>
              <a:ext uri="{FF2B5EF4-FFF2-40B4-BE49-F238E27FC236}">
                <a16:creationId xmlns:a16="http://schemas.microsoft.com/office/drawing/2014/main" id="{F09A38EE-6D41-EDD0-FF45-0FEECEC9202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17036" y="1715165"/>
            <a:ext cx="7354752" cy="413704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51185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83C03-CE04-F834-72B1-063A54AABC3E}"/>
              </a:ext>
            </a:extLst>
          </p:cNvPr>
          <p:cNvSpPr>
            <a:spLocks noGrp="1"/>
          </p:cNvSpPr>
          <p:nvPr>
            <p:ph type="title"/>
          </p:nvPr>
        </p:nvSpPr>
        <p:spPr>
          <a:xfrm>
            <a:off x="1143001" y="0"/>
            <a:ext cx="9905998" cy="1478570"/>
          </a:xfrm>
        </p:spPr>
        <p:txBody>
          <a:bodyPr/>
          <a:lstStyle/>
          <a:p>
            <a:pPr algn="ctr"/>
            <a:r>
              <a:rPr lang="en-QA" dirty="0"/>
              <a:t>Video</a:t>
            </a:r>
          </a:p>
        </p:txBody>
      </p:sp>
      <p:pic>
        <p:nvPicPr>
          <p:cNvPr id="3" name="rob2.mp4">
            <a:hlinkClick r:id="" action="ppaction://media"/>
            <a:extLst>
              <a:ext uri="{FF2B5EF4-FFF2-40B4-BE49-F238E27FC236}">
                <a16:creationId xmlns:a16="http://schemas.microsoft.com/office/drawing/2014/main" id="{530C38C3-49A4-66F6-387F-29AD4916C36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04029" y="1071016"/>
            <a:ext cx="8383942" cy="4715967"/>
          </a:xfrm>
          <a:prstGeom prst="rect">
            <a:avLst/>
          </a:prstGeom>
        </p:spPr>
      </p:pic>
    </p:spTree>
    <p:extLst>
      <p:ext uri="{BB962C8B-B14F-4D97-AF65-F5344CB8AC3E}">
        <p14:creationId xmlns:p14="http://schemas.microsoft.com/office/powerpoint/2010/main" val="661171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9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536</TotalTime>
  <Words>448</Words>
  <Application>Microsoft Macintosh PowerPoint</Application>
  <PresentationFormat>Widescreen</PresentationFormat>
  <Paragraphs>18</Paragraphs>
  <Slides>7</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Times New Roman</vt:lpstr>
      <vt:lpstr>Tw Cen MT</vt:lpstr>
      <vt:lpstr>Circuit</vt:lpstr>
      <vt:lpstr>CMPE 483 Movements Activity</vt:lpstr>
      <vt:lpstr>Code Logic</vt:lpstr>
      <vt:lpstr>Cont.</vt:lpstr>
      <vt:lpstr>Code</vt:lpstr>
      <vt:lpstr>Code</vt:lpstr>
      <vt:lpstr>Video</vt:lpstr>
      <vt:lpstr>Video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CMPE 462 Gears Activity</dc:title>
  <dc:creator>Uvais Ahmed Qidwai</dc:creator>
  <cp:lastModifiedBy>Munif Ibrahim S M Al-Housani</cp:lastModifiedBy>
  <cp:revision>18</cp:revision>
  <dcterms:created xsi:type="dcterms:W3CDTF">2023-09-16T09:44:09Z</dcterms:created>
  <dcterms:modified xsi:type="dcterms:W3CDTF">2025-05-04T21:58:58Z</dcterms:modified>
</cp:coreProperties>
</file>

<file path=docProps/thumbnail.jpeg>
</file>